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Noto Sans CJK JP"/>
              </a:rPr>
              <a:t>제</a:t>
            </a:r>
            <a:r>
              <a:rPr b="0" lang="en-US" sz="1800" spc="-1" strike="noStrike">
                <a:latin typeface="Noto Sans CJK JP"/>
              </a:rPr>
              <a:t>목 </a:t>
            </a:r>
            <a:r>
              <a:rPr b="0" lang="en-US" sz="1800" spc="-1" strike="noStrike">
                <a:latin typeface="Noto Sans CJK JP"/>
              </a:rPr>
              <a:t>텍</a:t>
            </a:r>
            <a:r>
              <a:rPr b="0" lang="en-US" sz="1800" spc="-1" strike="noStrike">
                <a:latin typeface="Noto Sans CJK JP"/>
              </a:rPr>
              <a:t>스</a:t>
            </a:r>
            <a:r>
              <a:rPr b="0" lang="en-US" sz="1800" spc="-1" strike="noStrike">
                <a:latin typeface="Noto Sans CJK JP"/>
              </a:rPr>
              <a:t>트</a:t>
            </a:r>
            <a:r>
              <a:rPr b="0" lang="en-US" sz="1800" spc="-1" strike="noStrike">
                <a:latin typeface="Noto Sans CJK JP"/>
              </a:rPr>
              <a:t>의 </a:t>
            </a:r>
            <a:r>
              <a:rPr b="0" lang="en-US" sz="1800" spc="-1" strike="noStrike">
                <a:latin typeface="Noto Sans CJK JP"/>
              </a:rPr>
              <a:t>서</a:t>
            </a:r>
            <a:r>
              <a:rPr b="0" lang="en-US" sz="1800" spc="-1" strike="noStrike">
                <a:latin typeface="Noto Sans CJK JP"/>
              </a:rPr>
              <a:t>식</a:t>
            </a:r>
            <a:r>
              <a:rPr b="0" lang="en-US" sz="1800" spc="-1" strike="noStrike">
                <a:latin typeface="Noto Sans CJK JP"/>
              </a:rPr>
              <a:t>을 </a:t>
            </a:r>
            <a:r>
              <a:rPr b="0" lang="en-US" sz="1800" spc="-1" strike="noStrike">
                <a:latin typeface="Noto Sans CJK JP"/>
              </a:rPr>
              <a:t>편</a:t>
            </a:r>
            <a:r>
              <a:rPr b="0" lang="en-US" sz="1800" spc="-1" strike="noStrike">
                <a:latin typeface="Noto Sans CJK JP"/>
              </a:rPr>
              <a:t>집</a:t>
            </a:r>
            <a:r>
              <a:rPr b="0" lang="en-US" sz="1800" spc="-1" strike="noStrike">
                <a:latin typeface="Noto Sans CJK JP"/>
              </a:rPr>
              <a:t>하</a:t>
            </a:r>
            <a:r>
              <a:rPr b="0" lang="en-US" sz="1800" spc="-1" strike="noStrike">
                <a:latin typeface="Noto Sans CJK JP"/>
              </a:rPr>
              <a:t>려</a:t>
            </a:r>
            <a:r>
              <a:rPr b="0" lang="en-US" sz="1800" spc="-1" strike="noStrike">
                <a:latin typeface="Noto Sans CJK JP"/>
              </a:rPr>
              <a:t>면 </a:t>
            </a:r>
            <a:r>
              <a:rPr b="0" lang="en-US" sz="1800" spc="-1" strike="noStrike">
                <a:latin typeface="Noto Sans CJK JP"/>
              </a:rPr>
              <a:t>클</a:t>
            </a:r>
            <a:r>
              <a:rPr b="0" lang="en-US" sz="1800" spc="-1" strike="noStrike">
                <a:latin typeface="Noto Sans CJK JP"/>
              </a:rPr>
              <a:t>릭</a:t>
            </a:r>
            <a:r>
              <a:rPr b="0" lang="en-US" sz="1800" spc="-1" strike="noStrike">
                <a:latin typeface="Noto Sans CJK JP"/>
              </a:rPr>
              <a:t>하</a:t>
            </a:r>
            <a:r>
              <a:rPr b="0" lang="en-US" sz="1800" spc="-1" strike="noStrike">
                <a:latin typeface="Noto Sans CJK JP"/>
              </a:rPr>
              <a:t>십</a:t>
            </a:r>
            <a:r>
              <a:rPr b="0" lang="en-US" sz="1800" spc="-1" strike="noStrike">
                <a:latin typeface="Noto Sans CJK JP"/>
              </a:rPr>
              <a:t>시</a:t>
            </a:r>
            <a:r>
              <a:rPr b="0" lang="en-US" sz="1800" spc="-1" strike="noStrike">
                <a:latin typeface="Noto Sans CJK JP"/>
              </a:rPr>
              <a:t>오</a:t>
            </a:r>
            <a:r>
              <a:rPr b="0" lang="en-US" sz="1800" spc="-1" strike="noStrike">
                <a:latin typeface="Noto Sans CJK JP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hyperlink" Target="https://fineartamerica.com/featured/many-soccer-balls-matthias-hauser.html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www.shutterstock.com/video/clip-10275593-basketballs-fill-screen-transition-composite-overlay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fineartamerica.com/featured/many-soccer-balls-matthias-hauser.html" TargetMode="External"/><Relationship Id="rId2" Type="http://schemas.openxmlformats.org/officeDocument/2006/relationships/hyperlink" Target="https://www.shutterstock.com/video/clip-10275593-basketballs-fill-screen-transition-composite-overlay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fineartamerica.com/featured/many-soccer-balls-matthias-hauser.html" TargetMode="External"/><Relationship Id="rId2" Type="http://schemas.openxmlformats.org/officeDocument/2006/relationships/hyperlink" Target="https://www.shutterstock.com/video/clip-10275593-basketballs-fill-screen-transition-composite-overlay" TargetMode="Externa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fineartamerica.com/featured/many-soccer-balls-matthias-hauser.html" TargetMode="External"/><Relationship Id="rId2" Type="http://schemas.openxmlformats.org/officeDocument/2006/relationships/hyperlink" Target="https://www.shutterstock.com/video/clip-10275593-basketballs-fill-screen-transition-composite-overlay" TargetMode="Externa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fineartamerica.com/featured/many-soccer-balls-matthias-hauser.html" TargetMode="External"/><Relationship Id="rId2" Type="http://schemas.openxmlformats.org/officeDocument/2006/relationships/hyperlink" Target="https://www.shutterstock.com/video/clip-10275593-basketballs-fill-screen-transition-composite-overlay" TargetMode="Externa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656000" y="576000"/>
            <a:ext cx="6544440" cy="67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Noto Sans CJK JP"/>
              </a:rPr>
              <a:t>Introduction to Text Classification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799200" y="144000"/>
            <a:ext cx="292968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Noto Sans CJK JP"/>
              </a:rPr>
              <a:t>분류 </a:t>
            </a:r>
            <a:r>
              <a:rPr b="0" lang="en-US" sz="2400" spc="-1" strike="noStrike">
                <a:latin typeface="Noto Sans CJK JP"/>
              </a:rPr>
              <a:t>(Classification)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4535640" y="2196000"/>
            <a:ext cx="752400" cy="252000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6228000" y="3060000"/>
            <a:ext cx="2163240" cy="143964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2628000" y="5979960"/>
            <a:ext cx="476460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Noto Sans CJK JP"/>
                <a:hlinkClick r:id="rId3"/>
              </a:rPr>
              <a:t>https://fineartamerica.com/featured/many-soccer-balls-matthias-hauser.html</a:t>
            </a:r>
            <a:endParaRPr b="0" lang="en-US" sz="1000" spc="-1" strike="noStrike">
              <a:latin typeface="Noto Sans CJK JP"/>
            </a:endParaRPr>
          </a:p>
        </p:txBody>
      </p:sp>
      <p:pic>
        <p:nvPicPr>
          <p:cNvPr id="43" name="" descr=""/>
          <p:cNvPicPr/>
          <p:nvPr/>
        </p:nvPicPr>
        <p:blipFill>
          <a:blip r:embed="rId4"/>
          <a:stretch/>
        </p:blipFill>
        <p:spPr>
          <a:xfrm>
            <a:off x="6231240" y="2196000"/>
            <a:ext cx="2160000" cy="1209600"/>
          </a:xfrm>
          <a:prstGeom prst="rect">
            <a:avLst/>
          </a:prstGeom>
          <a:ln>
            <a:noFill/>
          </a:ln>
        </p:spPr>
      </p:pic>
      <p:sp>
        <p:nvSpPr>
          <p:cNvPr id="44" name="CustomShape 3"/>
          <p:cNvSpPr/>
          <p:nvPr/>
        </p:nvSpPr>
        <p:spPr>
          <a:xfrm>
            <a:off x="4320000" y="1340280"/>
            <a:ext cx="107964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Classifier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45" name="CustomShape 4"/>
          <p:cNvSpPr/>
          <p:nvPr/>
        </p:nvSpPr>
        <p:spPr>
          <a:xfrm>
            <a:off x="7236000" y="1340640"/>
            <a:ext cx="1223640" cy="3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Input Data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46" name="CustomShape 5"/>
          <p:cNvSpPr/>
          <p:nvPr/>
        </p:nvSpPr>
        <p:spPr>
          <a:xfrm>
            <a:off x="1404000" y="1340640"/>
            <a:ext cx="107964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Classes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47" name="Line 6"/>
          <p:cNvSpPr/>
          <p:nvPr/>
        </p:nvSpPr>
        <p:spPr>
          <a:xfrm flipH="1">
            <a:off x="5940000" y="1548000"/>
            <a:ext cx="72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Line 7"/>
          <p:cNvSpPr/>
          <p:nvPr/>
        </p:nvSpPr>
        <p:spPr>
          <a:xfrm flipH="1">
            <a:off x="2916360" y="1548000"/>
            <a:ext cx="72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8"/>
          <p:cNvSpPr/>
          <p:nvPr/>
        </p:nvSpPr>
        <p:spPr>
          <a:xfrm>
            <a:off x="2682000" y="5760000"/>
            <a:ext cx="63176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Noto Sans CJK JP"/>
                <a:hlinkClick r:id="rId5"/>
              </a:rPr>
              <a:t>https://www.shutterstock.com/video/clip-10275593-basketballs-fill-screen-transition-composite-overlay</a:t>
            </a:r>
            <a:endParaRPr b="0" lang="en-US" sz="1000" spc="-1" strike="noStrike">
              <a:latin typeface="Noto Sans CJK JP"/>
            </a:endParaRPr>
          </a:p>
        </p:txBody>
      </p:sp>
      <p:pic>
        <p:nvPicPr>
          <p:cNvPr id="50" name="" descr=""/>
          <p:cNvPicPr/>
          <p:nvPr/>
        </p:nvPicPr>
        <p:blipFill>
          <a:blip r:embed="rId6"/>
          <a:stretch/>
        </p:blipFill>
        <p:spPr>
          <a:xfrm>
            <a:off x="2484000" y="3719880"/>
            <a:ext cx="1490040" cy="97164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7"/>
          <a:stretch/>
        </p:blipFill>
        <p:spPr>
          <a:xfrm>
            <a:off x="2664000" y="1800000"/>
            <a:ext cx="734040" cy="1799640"/>
          </a:xfrm>
          <a:prstGeom prst="rect">
            <a:avLst/>
          </a:prstGeom>
          <a:ln>
            <a:noFill/>
          </a:ln>
        </p:spPr>
      </p:pic>
      <p:sp>
        <p:nvSpPr>
          <p:cNvPr id="52" name="CustomShape 9"/>
          <p:cNvSpPr/>
          <p:nvPr/>
        </p:nvSpPr>
        <p:spPr>
          <a:xfrm>
            <a:off x="1368000" y="2349000"/>
            <a:ext cx="11520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Noto Sans CJK JP"/>
              </a:rPr>
              <a:t>Basket Ball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53" name="CustomShape 10"/>
          <p:cNvSpPr/>
          <p:nvPr/>
        </p:nvSpPr>
        <p:spPr>
          <a:xfrm>
            <a:off x="1368000" y="4113360"/>
            <a:ext cx="115200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Noto Sans CJK JP"/>
              </a:rPr>
              <a:t>Soccer Ball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54" name="CustomShape 11"/>
          <p:cNvSpPr/>
          <p:nvPr/>
        </p:nvSpPr>
        <p:spPr>
          <a:xfrm>
            <a:off x="1020600" y="748440"/>
            <a:ext cx="171504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= Categorization</a:t>
            </a:r>
            <a:endParaRPr b="0" lang="en-US" sz="1600" spc="-1" strike="noStrike">
              <a:latin typeface="Noto Sans CJK JP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799200" y="144000"/>
            <a:ext cx="450864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Noto Sans CJK JP"/>
              </a:rPr>
              <a:t>텍스트 분류 </a:t>
            </a:r>
            <a:r>
              <a:rPr b="0" lang="en-US" sz="2400" spc="-1" strike="noStrike">
                <a:latin typeface="Noto Sans CJK JP"/>
              </a:rPr>
              <a:t>(Text Classification)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2628000" y="5979960"/>
            <a:ext cx="476460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Noto Sans CJK JP"/>
                <a:hlinkClick r:id="rId1"/>
              </a:rPr>
              <a:t>https://fineartamerica.com/featured/many-soccer-balls-matthias-hauser.html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320000" y="1340280"/>
            <a:ext cx="107964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Classifier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7236000" y="1340640"/>
            <a:ext cx="1223640" cy="3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Input Data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59" name="CustomShape 5"/>
          <p:cNvSpPr/>
          <p:nvPr/>
        </p:nvSpPr>
        <p:spPr>
          <a:xfrm>
            <a:off x="1404000" y="1340640"/>
            <a:ext cx="107964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Classes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60" name="Line 6"/>
          <p:cNvSpPr/>
          <p:nvPr/>
        </p:nvSpPr>
        <p:spPr>
          <a:xfrm flipH="1">
            <a:off x="5940000" y="1548000"/>
            <a:ext cx="72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Line 7"/>
          <p:cNvSpPr/>
          <p:nvPr/>
        </p:nvSpPr>
        <p:spPr>
          <a:xfrm flipH="1">
            <a:off x="2916360" y="1548000"/>
            <a:ext cx="72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8"/>
          <p:cNvSpPr/>
          <p:nvPr/>
        </p:nvSpPr>
        <p:spPr>
          <a:xfrm>
            <a:off x="2682000" y="5760000"/>
            <a:ext cx="63176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Noto Sans CJK JP"/>
                <a:hlinkClick r:id="rId2"/>
              </a:rPr>
              <a:t>https://www.shutterstock.com/video/clip-10275593-basketballs-fill-screen-transition-composite-overlay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63" name="CustomShape 9"/>
          <p:cNvSpPr/>
          <p:nvPr/>
        </p:nvSpPr>
        <p:spPr>
          <a:xfrm>
            <a:off x="1020600" y="748440"/>
            <a:ext cx="235548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Text = (</a:t>
            </a:r>
            <a:r>
              <a:rPr b="0" lang="en-US" sz="1600" spc="-1" strike="noStrike">
                <a:latin typeface="Noto Sans CJK JP"/>
              </a:rPr>
              <a:t>모든 형태의</a:t>
            </a:r>
            <a:r>
              <a:rPr b="0" lang="en-US" sz="1600" spc="-1" strike="noStrike">
                <a:latin typeface="Noto Sans CJK JP"/>
              </a:rPr>
              <a:t>) </a:t>
            </a:r>
            <a:r>
              <a:rPr b="0" lang="en-US" sz="1600" spc="-1" strike="noStrike">
                <a:latin typeface="Noto Sans CJK JP"/>
              </a:rPr>
              <a:t>글    </a:t>
            </a:r>
            <a:endParaRPr b="0" lang="en-US" sz="1600" spc="-1" strike="noStrike">
              <a:latin typeface="Noto Sans CJK JP"/>
            </a:endParaRPr>
          </a:p>
        </p:txBody>
      </p:sp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>
            <a:off x="7060680" y="1859760"/>
            <a:ext cx="1584000" cy="131760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4"/>
          <a:stretch/>
        </p:blipFill>
        <p:spPr>
          <a:xfrm>
            <a:off x="7056000" y="3168000"/>
            <a:ext cx="1548000" cy="135000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5"/>
          <a:stretch/>
        </p:blipFill>
        <p:spPr>
          <a:xfrm>
            <a:off x="4305600" y="2268000"/>
            <a:ext cx="1296000" cy="164160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6"/>
          <a:stretch/>
        </p:blipFill>
        <p:spPr>
          <a:xfrm>
            <a:off x="1148400" y="2268000"/>
            <a:ext cx="2016000" cy="1616400"/>
          </a:xfrm>
          <a:prstGeom prst="rect">
            <a:avLst/>
          </a:prstGeom>
          <a:ln>
            <a:noFill/>
          </a:ln>
        </p:spPr>
      </p:pic>
      <p:sp>
        <p:nvSpPr>
          <p:cNvPr id="68" name="CustomShape 10"/>
          <p:cNvSpPr/>
          <p:nvPr/>
        </p:nvSpPr>
        <p:spPr>
          <a:xfrm>
            <a:off x="1476000" y="2601000"/>
            <a:ext cx="122364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Noto Sans CJK JP"/>
              </a:rPr>
              <a:t>Cooking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69" name="CustomShape 11"/>
          <p:cNvSpPr/>
          <p:nvPr/>
        </p:nvSpPr>
        <p:spPr>
          <a:xfrm>
            <a:off x="1152000" y="3135240"/>
            <a:ext cx="179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Noto Sans CJK JP"/>
              </a:rPr>
              <a:t>Surfing </a:t>
            </a:r>
            <a:endParaRPr b="0" lang="en-US" sz="1400" spc="-1" strike="noStrike">
              <a:latin typeface="Noto Sans CJK JP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799200" y="144000"/>
            <a:ext cx="450864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Noto Sans CJK JP"/>
              </a:rPr>
              <a:t>문서 분류 </a:t>
            </a:r>
            <a:r>
              <a:rPr b="0" lang="en-US" sz="2400" spc="-1" strike="noStrike">
                <a:latin typeface="Noto Sans CJK JP"/>
              </a:rPr>
              <a:t>(Document Classification)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2628000" y="5979960"/>
            <a:ext cx="476460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Noto Sans CJK JP"/>
                <a:hlinkClick r:id="rId1"/>
              </a:rPr>
              <a:t>https://fineartamerica.com/featured/many-soccer-balls-matthias-hauser.html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4320000" y="1340280"/>
            <a:ext cx="107964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Classifier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6228000" y="1340640"/>
            <a:ext cx="1223640" cy="3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Input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74" name="CustomShape 5"/>
          <p:cNvSpPr/>
          <p:nvPr/>
        </p:nvSpPr>
        <p:spPr>
          <a:xfrm>
            <a:off x="2844000" y="1340640"/>
            <a:ext cx="936000" cy="3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Output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75" name="Line 6"/>
          <p:cNvSpPr/>
          <p:nvPr/>
        </p:nvSpPr>
        <p:spPr>
          <a:xfrm flipH="1">
            <a:off x="5400000" y="1512000"/>
            <a:ext cx="72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Line 7"/>
          <p:cNvSpPr/>
          <p:nvPr/>
        </p:nvSpPr>
        <p:spPr>
          <a:xfrm flipH="1">
            <a:off x="3636360" y="1512000"/>
            <a:ext cx="72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8"/>
          <p:cNvSpPr/>
          <p:nvPr/>
        </p:nvSpPr>
        <p:spPr>
          <a:xfrm>
            <a:off x="2682000" y="5760000"/>
            <a:ext cx="63176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Noto Sans CJK JP"/>
                <a:hlinkClick r:id="rId2"/>
              </a:rPr>
              <a:t>https://www.shutterstock.com/video/clip-10275593-basketballs-fill-screen-transition-composite-overlay</a:t>
            </a:r>
            <a:endParaRPr b="0" lang="en-US" sz="1000" spc="-1" strike="noStrike">
              <a:latin typeface="Noto Sans CJK JP"/>
            </a:endParaRPr>
          </a:p>
        </p:txBody>
      </p:sp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7132680" y="2003760"/>
            <a:ext cx="936000" cy="77760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4"/>
          <a:stretch/>
        </p:blipFill>
        <p:spPr>
          <a:xfrm>
            <a:off x="7128000" y="2808000"/>
            <a:ext cx="900000" cy="7704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5"/>
          <a:stretch/>
        </p:blipFill>
        <p:spPr>
          <a:xfrm>
            <a:off x="4305600" y="1980000"/>
            <a:ext cx="1296000" cy="164160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6"/>
          <a:stretch/>
        </p:blipFill>
        <p:spPr>
          <a:xfrm>
            <a:off x="1548000" y="2160000"/>
            <a:ext cx="1440000" cy="1152000"/>
          </a:xfrm>
          <a:prstGeom prst="rect">
            <a:avLst/>
          </a:prstGeom>
          <a:ln>
            <a:noFill/>
          </a:ln>
        </p:spPr>
      </p:pic>
      <p:sp>
        <p:nvSpPr>
          <p:cNvPr id="82" name="CustomShape 9"/>
          <p:cNvSpPr/>
          <p:nvPr/>
        </p:nvSpPr>
        <p:spPr>
          <a:xfrm>
            <a:off x="1620000" y="2313000"/>
            <a:ext cx="122364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Noto Sans CJK JP"/>
              </a:rPr>
              <a:t>Cooking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83" name="CustomShape 10"/>
          <p:cNvSpPr/>
          <p:nvPr/>
        </p:nvSpPr>
        <p:spPr>
          <a:xfrm>
            <a:off x="1764000" y="2703240"/>
            <a:ext cx="9360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Noto Sans CJK JP"/>
              </a:rPr>
              <a:t>Surfing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84" name="CustomShape 11"/>
          <p:cNvSpPr/>
          <p:nvPr/>
        </p:nvSpPr>
        <p:spPr>
          <a:xfrm>
            <a:off x="6120000" y="1916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Document 1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85" name="CustomShape 12"/>
          <p:cNvSpPr/>
          <p:nvPr/>
        </p:nvSpPr>
        <p:spPr>
          <a:xfrm>
            <a:off x="6120000" y="2060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Document 2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86" name="CustomShape 13"/>
          <p:cNvSpPr/>
          <p:nvPr/>
        </p:nvSpPr>
        <p:spPr>
          <a:xfrm>
            <a:off x="6120000" y="2204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</a:t>
            </a:r>
            <a:r>
              <a:rPr b="0" lang="en-US" sz="1100" spc="-1" strike="noStrike">
                <a:latin typeface="Noto Sans CJK JP"/>
              </a:rPr>
              <a:t>nt 3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87" name="CustomShape 14"/>
          <p:cNvSpPr/>
          <p:nvPr/>
        </p:nvSpPr>
        <p:spPr>
          <a:xfrm>
            <a:off x="6120000" y="2348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Document 4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88" name="CustomShape 15"/>
          <p:cNvSpPr/>
          <p:nvPr/>
        </p:nvSpPr>
        <p:spPr>
          <a:xfrm>
            <a:off x="6120000" y="2492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Document 5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89" name="CustomShape 16"/>
          <p:cNvSpPr/>
          <p:nvPr/>
        </p:nvSpPr>
        <p:spPr>
          <a:xfrm>
            <a:off x="6120000" y="2672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Document 6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90" name="CustomShape 17"/>
          <p:cNvSpPr/>
          <p:nvPr/>
        </p:nvSpPr>
        <p:spPr>
          <a:xfrm>
            <a:off x="6120000" y="2816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Document 7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91" name="CustomShape 18"/>
          <p:cNvSpPr/>
          <p:nvPr/>
        </p:nvSpPr>
        <p:spPr>
          <a:xfrm>
            <a:off x="6120000" y="2960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Document 8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92" name="CustomShape 19"/>
          <p:cNvSpPr/>
          <p:nvPr/>
        </p:nvSpPr>
        <p:spPr>
          <a:xfrm>
            <a:off x="6120000" y="3104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Document 9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93" name="CustomShape 20"/>
          <p:cNvSpPr/>
          <p:nvPr/>
        </p:nvSpPr>
        <p:spPr>
          <a:xfrm>
            <a:off x="6120000" y="3248640"/>
            <a:ext cx="1080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Document 10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94" name="CustomShape 21"/>
          <p:cNvSpPr/>
          <p:nvPr/>
        </p:nvSpPr>
        <p:spPr>
          <a:xfrm>
            <a:off x="6120000" y="3392640"/>
            <a:ext cx="1080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Document 11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95" name="CustomShape 22"/>
          <p:cNvSpPr/>
          <p:nvPr/>
        </p:nvSpPr>
        <p:spPr>
          <a:xfrm>
            <a:off x="2951640" y="2385000"/>
            <a:ext cx="79236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Noto Sans CJK JP"/>
              </a:rPr>
              <a:t>Class 1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96" name="CustomShape 23"/>
          <p:cNvSpPr/>
          <p:nvPr/>
        </p:nvSpPr>
        <p:spPr>
          <a:xfrm>
            <a:off x="2952000" y="2775240"/>
            <a:ext cx="7920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Noto Sans CJK JP"/>
              </a:rPr>
              <a:t>Class 0</a:t>
            </a:r>
            <a:endParaRPr b="0" lang="en-US" sz="1400" spc="-1" strike="noStrike">
              <a:latin typeface="Noto Sans CJK JP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799200" y="144000"/>
            <a:ext cx="450864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Noto Sans CJK JP"/>
              </a:rPr>
              <a:t>스팸 필터링 </a:t>
            </a:r>
            <a:r>
              <a:rPr b="0" lang="en-US" sz="2400" spc="-1" strike="noStrike">
                <a:latin typeface="Noto Sans CJK JP"/>
              </a:rPr>
              <a:t>(Spam Filtering)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2628000" y="5979960"/>
            <a:ext cx="476460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Noto Sans CJK JP"/>
                <a:hlinkClick r:id="rId1"/>
              </a:rPr>
              <a:t>https://fineartamerica.com/featured/many-soccer-balls-matthias-hauser.html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4320000" y="1340280"/>
            <a:ext cx="107964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Classifier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6228000" y="1340640"/>
            <a:ext cx="1223640" cy="3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Input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2844000" y="1340640"/>
            <a:ext cx="936000" cy="3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Noto Sans CJK JP"/>
              </a:rPr>
              <a:t>Output</a:t>
            </a:r>
            <a:endParaRPr b="0" lang="en-US" sz="1600" spc="-1" strike="noStrike">
              <a:latin typeface="Noto Sans CJK JP"/>
            </a:endParaRPr>
          </a:p>
        </p:txBody>
      </p:sp>
      <p:sp>
        <p:nvSpPr>
          <p:cNvPr id="102" name="Line 6"/>
          <p:cNvSpPr/>
          <p:nvPr/>
        </p:nvSpPr>
        <p:spPr>
          <a:xfrm flipH="1">
            <a:off x="5400000" y="1512000"/>
            <a:ext cx="72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7"/>
          <p:cNvSpPr/>
          <p:nvPr/>
        </p:nvSpPr>
        <p:spPr>
          <a:xfrm flipH="1">
            <a:off x="3636360" y="1512000"/>
            <a:ext cx="72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8"/>
          <p:cNvSpPr/>
          <p:nvPr/>
        </p:nvSpPr>
        <p:spPr>
          <a:xfrm>
            <a:off x="2682000" y="5760000"/>
            <a:ext cx="63176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Noto Sans CJK JP"/>
                <a:hlinkClick r:id="rId2"/>
              </a:rPr>
              <a:t>https://www.shutterstock.com/video/clip-10275593-basketballs-fill-screen-transition-composite-overlay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105" name="CustomShape 9"/>
          <p:cNvSpPr/>
          <p:nvPr/>
        </p:nvSpPr>
        <p:spPr>
          <a:xfrm>
            <a:off x="5832000" y="1916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Email 1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06" name="CustomShape 10"/>
          <p:cNvSpPr/>
          <p:nvPr/>
        </p:nvSpPr>
        <p:spPr>
          <a:xfrm>
            <a:off x="5832000" y="2060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Email 2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07" name="CustomShape 11"/>
          <p:cNvSpPr/>
          <p:nvPr/>
        </p:nvSpPr>
        <p:spPr>
          <a:xfrm>
            <a:off x="5832000" y="2204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Email 3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08" name="CustomShape 12"/>
          <p:cNvSpPr/>
          <p:nvPr/>
        </p:nvSpPr>
        <p:spPr>
          <a:xfrm>
            <a:off x="5832000" y="2348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Email 4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09" name="CustomShape 13"/>
          <p:cNvSpPr/>
          <p:nvPr/>
        </p:nvSpPr>
        <p:spPr>
          <a:xfrm>
            <a:off x="5832000" y="2492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Email 5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10" name="CustomShape 14"/>
          <p:cNvSpPr/>
          <p:nvPr/>
        </p:nvSpPr>
        <p:spPr>
          <a:xfrm>
            <a:off x="5832000" y="2672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Email 6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11" name="CustomShape 15"/>
          <p:cNvSpPr/>
          <p:nvPr/>
        </p:nvSpPr>
        <p:spPr>
          <a:xfrm>
            <a:off x="5832000" y="2816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Email 7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12" name="CustomShape 16"/>
          <p:cNvSpPr/>
          <p:nvPr/>
        </p:nvSpPr>
        <p:spPr>
          <a:xfrm>
            <a:off x="5832000" y="2960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Email 8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13" name="CustomShape 17"/>
          <p:cNvSpPr/>
          <p:nvPr/>
        </p:nvSpPr>
        <p:spPr>
          <a:xfrm>
            <a:off x="5832000" y="3104640"/>
            <a:ext cx="1044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E</a:t>
            </a:r>
            <a:r>
              <a:rPr b="0" lang="en-US" sz="1100" spc="-1" strike="noStrike">
                <a:latin typeface="Noto Sans CJK JP"/>
              </a:rPr>
              <a:t>m</a:t>
            </a:r>
            <a:r>
              <a:rPr b="0" lang="en-US" sz="1100" spc="-1" strike="noStrike">
                <a:latin typeface="Noto Sans CJK JP"/>
              </a:rPr>
              <a:t>a</a:t>
            </a:r>
            <a:r>
              <a:rPr b="0" lang="en-US" sz="1100" spc="-1" strike="noStrike">
                <a:latin typeface="Noto Sans CJK JP"/>
              </a:rPr>
              <a:t>i</a:t>
            </a:r>
            <a:r>
              <a:rPr b="0" lang="en-US" sz="1100" spc="-1" strike="noStrike">
                <a:latin typeface="Noto Sans CJK JP"/>
              </a:rPr>
              <a:t>l</a:t>
            </a:r>
            <a:r>
              <a:rPr b="0" lang="en-US" sz="1100" spc="-1" strike="noStrike">
                <a:latin typeface="Noto Sans CJK JP"/>
              </a:rPr>
              <a:t> </a:t>
            </a:r>
            <a:r>
              <a:rPr b="0" lang="en-US" sz="1100" spc="-1" strike="noStrike">
                <a:latin typeface="Noto Sans CJK JP"/>
              </a:rPr>
              <a:t>9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14" name="CustomShape 18"/>
          <p:cNvSpPr/>
          <p:nvPr/>
        </p:nvSpPr>
        <p:spPr>
          <a:xfrm>
            <a:off x="5832000" y="3248640"/>
            <a:ext cx="1080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Email 10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15" name="CustomShape 19"/>
          <p:cNvSpPr/>
          <p:nvPr/>
        </p:nvSpPr>
        <p:spPr>
          <a:xfrm>
            <a:off x="5832000" y="3392640"/>
            <a:ext cx="108000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    </a:t>
            </a:r>
            <a:r>
              <a:rPr b="0" lang="en-US" sz="1100" spc="-1" strike="noStrike">
                <a:latin typeface="Noto Sans CJK JP"/>
              </a:rPr>
              <a:t>...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16" name="CustomShape 20"/>
          <p:cNvSpPr/>
          <p:nvPr/>
        </p:nvSpPr>
        <p:spPr>
          <a:xfrm>
            <a:off x="3167640" y="2097000"/>
            <a:ext cx="79236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Noto Sans CJK JP"/>
              </a:rPr>
              <a:t>Class 1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17" name="CustomShape 21"/>
          <p:cNvSpPr/>
          <p:nvPr/>
        </p:nvSpPr>
        <p:spPr>
          <a:xfrm>
            <a:off x="3204000" y="2883240"/>
            <a:ext cx="7920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Noto Sans CJK JP"/>
              </a:rPr>
              <a:t>Class 0</a:t>
            </a:r>
            <a:endParaRPr b="0" lang="en-US" sz="1400" spc="-1" strike="noStrike">
              <a:latin typeface="Noto Sans CJK JP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4248000" y="1764000"/>
            <a:ext cx="1440000" cy="180000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4"/>
          <a:stretch/>
        </p:blipFill>
        <p:spPr>
          <a:xfrm>
            <a:off x="2520000" y="2699640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5"/>
          <a:stretch/>
        </p:blipFill>
        <p:spPr>
          <a:xfrm>
            <a:off x="2484000" y="1900800"/>
            <a:ext cx="756000" cy="6264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6"/>
          <a:stretch/>
        </p:blipFill>
        <p:spPr>
          <a:xfrm>
            <a:off x="6624000" y="1988640"/>
            <a:ext cx="1944000" cy="138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99200" y="144000"/>
            <a:ext cx="450864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Noto Sans CJK JP"/>
              </a:rPr>
              <a:t>감성 </a:t>
            </a:r>
            <a:r>
              <a:rPr b="0" lang="en-US" sz="2400" spc="-1" strike="noStrike">
                <a:latin typeface="Noto Sans CJK JP"/>
              </a:rPr>
              <a:t>분석 </a:t>
            </a:r>
            <a:r>
              <a:rPr b="0" lang="en-US" sz="2400" spc="-1" strike="noStrike">
                <a:latin typeface="Noto Sans CJK JP"/>
              </a:rPr>
              <a:t>(Senti</a:t>
            </a:r>
            <a:r>
              <a:rPr b="0" lang="en-US" sz="2400" spc="-1" strike="noStrike">
                <a:latin typeface="Noto Sans CJK JP"/>
              </a:rPr>
              <a:t>ment </a:t>
            </a:r>
            <a:r>
              <a:rPr b="0" lang="en-US" sz="2400" spc="-1" strike="noStrike">
                <a:latin typeface="Noto Sans CJK JP"/>
              </a:rPr>
              <a:t>Analysi</a:t>
            </a:r>
            <a:r>
              <a:rPr b="0" lang="en-US" sz="2400" spc="-1" strike="noStrike">
                <a:latin typeface="Noto Sans CJK JP"/>
              </a:rPr>
              <a:t>s)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2628000" y="5979960"/>
            <a:ext cx="476460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Noto Sans CJK JP"/>
                <a:hlinkClick r:id="rId1"/>
              </a:rPr>
              <a:t>https://fineartamerica.com/featured/many-soccer-balls-matthias-hauser.html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2682000" y="5760000"/>
            <a:ext cx="63176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Noto Sans CJK JP"/>
                <a:hlinkClick r:id="rId2"/>
              </a:rPr>
              <a:t>https://www.shutterstock.com/video/clip-10275593-basketballs-fill-screen-transition-composite-overlay</a:t>
            </a:r>
            <a:endParaRPr b="0" lang="en-US" sz="1000" spc="-1" strike="noStrike">
              <a:latin typeface="Noto Sans CJK JP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4123440" y="1152000"/>
            <a:ext cx="2926800" cy="64800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>
            <a:off x="3835440" y="1728000"/>
            <a:ext cx="3508560" cy="203544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5"/>
          <a:stretch/>
        </p:blipFill>
        <p:spPr>
          <a:xfrm>
            <a:off x="3924000" y="3583440"/>
            <a:ext cx="3391200" cy="61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799200" y="144000"/>
            <a:ext cx="272844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Noto Sans CJK JP"/>
              </a:rPr>
              <a:t>Text Classification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3852000" y="1980000"/>
            <a:ext cx="158364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800" spc="-1" strike="noStrike">
                <a:latin typeface="Noto Sans CJK JP"/>
                <a:ea typeface="Noto Sans CJK JP"/>
              </a:rPr>
              <a:t>c ← γ(d) </a:t>
            </a:r>
            <a:endParaRPr b="0" lang="en-US" sz="2800" spc="-1" strike="noStrike">
              <a:latin typeface="Noto Sans CJK JP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0" name="Formula 3"/>
              <p:cNvSpPr txBox="1"/>
              <p:nvPr/>
            </p:nvSpPr>
            <p:spPr>
              <a:xfrm>
                <a:off x="4578480" y="3560760"/>
                <a:ext cx="719280" cy="35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sp>
        <p:nvSpPr>
          <p:cNvPr id="131" name="CustomShape 4"/>
          <p:cNvSpPr/>
          <p:nvPr/>
        </p:nvSpPr>
        <p:spPr>
          <a:xfrm>
            <a:off x="3924000" y="1918800"/>
            <a:ext cx="19656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Noto Sans CJK JP"/>
              </a:rPr>
              <a:t>^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4896000" y="1414800"/>
            <a:ext cx="75024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input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33" name="CustomShape 6"/>
          <p:cNvSpPr/>
          <p:nvPr/>
        </p:nvSpPr>
        <p:spPr>
          <a:xfrm>
            <a:off x="3754800" y="1382040"/>
            <a:ext cx="75024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output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34" name="CustomShape 7"/>
          <p:cNvSpPr/>
          <p:nvPr/>
        </p:nvSpPr>
        <p:spPr>
          <a:xfrm>
            <a:off x="4236480" y="2952000"/>
            <a:ext cx="112716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classification function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35" name="Line 8"/>
          <p:cNvSpPr/>
          <p:nvPr/>
        </p:nvSpPr>
        <p:spPr>
          <a:xfrm flipV="1">
            <a:off x="4788000" y="2592000"/>
            <a:ext cx="36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9"/>
          <p:cNvSpPr/>
          <p:nvPr/>
        </p:nvSpPr>
        <p:spPr>
          <a:xfrm>
            <a:off x="5148000" y="1692000"/>
            <a:ext cx="360" cy="349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Line 10"/>
          <p:cNvSpPr/>
          <p:nvPr/>
        </p:nvSpPr>
        <p:spPr>
          <a:xfrm>
            <a:off x="4068000" y="1656000"/>
            <a:ext cx="360" cy="349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Line 11"/>
          <p:cNvSpPr/>
          <p:nvPr/>
        </p:nvSpPr>
        <p:spPr>
          <a:xfrm flipH="1">
            <a:off x="5436000" y="229536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2"/>
          <p:cNvSpPr/>
          <p:nvPr/>
        </p:nvSpPr>
        <p:spPr>
          <a:xfrm>
            <a:off x="5832000" y="2124000"/>
            <a:ext cx="8996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document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40" name="CustomShape 13"/>
          <p:cNvSpPr/>
          <p:nvPr/>
        </p:nvSpPr>
        <p:spPr>
          <a:xfrm>
            <a:off x="2556000" y="2062800"/>
            <a:ext cx="971640" cy="5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(estimated)</a:t>
            </a:r>
            <a:endParaRPr b="0" lang="en-US" sz="11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latin typeface="Noto Sans CJK JP"/>
              </a:rPr>
              <a:t>class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141" name="Line 14"/>
          <p:cNvSpPr/>
          <p:nvPr/>
        </p:nvSpPr>
        <p:spPr>
          <a:xfrm flipH="1">
            <a:off x="3456360" y="229536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2019-10-16T21:50:27Z</dcterms:created>
  <dc:creator/>
  <dc:description/>
  <dc:language>ko-KR</dc:language>
  <cp:lastModifiedBy/>
  <dcterms:modified xsi:type="dcterms:W3CDTF">2019-10-17T09:49:48Z</dcterms:modified>
  <cp:revision>12</cp:revision>
  <dc:subject/>
  <dc:title/>
</cp:coreProperties>
</file>